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1"/>
  </p:notesMasterIdLst>
  <p:sldIdLst>
    <p:sldId id="256" r:id="rId2"/>
    <p:sldId id="268" r:id="rId3"/>
    <p:sldId id="280" r:id="rId4"/>
    <p:sldId id="281" r:id="rId5"/>
    <p:sldId id="283" r:id="rId6"/>
    <p:sldId id="285" r:id="rId7"/>
    <p:sldId id="284" r:id="rId8"/>
    <p:sldId id="290" r:id="rId9"/>
    <p:sldId id="279" r:id="rId10"/>
  </p:sldIdLst>
  <p:sldSz cx="9144000" cy="5143500" type="screen16x9"/>
  <p:notesSz cx="6858000" cy="9144000"/>
  <p:embeddedFontLst>
    <p:embeddedFont>
      <p:font typeface="Montserrat" pitchFamily="2" charset="0"/>
      <p:regular r:id="rId12"/>
      <p:bold r:id="rId13"/>
      <p:italic r:id="rId14"/>
      <p:boldItalic r:id="rId15"/>
    </p:embeddedFont>
    <p:embeddedFont>
      <p:font typeface="Sarala" panose="00000500000000000000" pitchFamily="2" charset="0"/>
      <p:regular r:id="rId16"/>
      <p:bold r:id="rId17"/>
    </p:embeddedFont>
    <p:embeddedFont>
      <p:font typeface="Work Sans Regular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25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8064B4-E728-4E17-8FA8-E500C3EF67C7}">
  <a:tblStyle styleId="{7D8064B4-E728-4E17-8FA8-E500C3EF67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jp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1fdc4dfea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1fdc4dfea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>
          <a:extLst>
            <a:ext uri="{FF2B5EF4-FFF2-40B4-BE49-F238E27FC236}">
              <a16:creationId xmlns:a16="http://schemas.microsoft.com/office/drawing/2014/main" id="{4073945A-6B9E-CEB5-0C39-B9436A1A4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>
            <a:extLst>
              <a:ext uri="{FF2B5EF4-FFF2-40B4-BE49-F238E27FC236}">
                <a16:creationId xmlns:a16="http://schemas.microsoft.com/office/drawing/2014/main" id="{4CF6CD42-2E54-7795-C758-5B14B3BF65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>
            <a:extLst>
              <a:ext uri="{FF2B5EF4-FFF2-40B4-BE49-F238E27FC236}">
                <a16:creationId xmlns:a16="http://schemas.microsoft.com/office/drawing/2014/main" id="{5651C6A5-2449-45E7-F92F-3F135CF783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35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>
          <a:extLst>
            <a:ext uri="{FF2B5EF4-FFF2-40B4-BE49-F238E27FC236}">
              <a16:creationId xmlns:a16="http://schemas.microsoft.com/office/drawing/2014/main" id="{CF4B271B-CCBF-5094-C785-99403E712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>
            <a:extLst>
              <a:ext uri="{FF2B5EF4-FFF2-40B4-BE49-F238E27FC236}">
                <a16:creationId xmlns:a16="http://schemas.microsoft.com/office/drawing/2014/main" id="{1487E1FC-0B29-E5FD-130D-AEEF616351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>
            <a:extLst>
              <a:ext uri="{FF2B5EF4-FFF2-40B4-BE49-F238E27FC236}">
                <a16:creationId xmlns:a16="http://schemas.microsoft.com/office/drawing/2014/main" id="{883DE057-F02E-780C-6361-390BF05A14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964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>
          <a:extLst>
            <a:ext uri="{FF2B5EF4-FFF2-40B4-BE49-F238E27FC236}">
              <a16:creationId xmlns:a16="http://schemas.microsoft.com/office/drawing/2014/main" id="{7B9E2D6F-53F8-765D-872B-EA3E29831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1fdc4dfea_0_75:notes">
            <a:extLst>
              <a:ext uri="{FF2B5EF4-FFF2-40B4-BE49-F238E27FC236}">
                <a16:creationId xmlns:a16="http://schemas.microsoft.com/office/drawing/2014/main" id="{B4F557D2-A0F5-1639-2E10-10DEBC6B1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1fdc4dfea_0_75:notes">
            <a:extLst>
              <a:ext uri="{FF2B5EF4-FFF2-40B4-BE49-F238E27FC236}">
                <a16:creationId xmlns:a16="http://schemas.microsoft.com/office/drawing/2014/main" id="{F8B15EEF-6F7D-CCBD-65B3-4767117C4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2335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>
          <a:extLst>
            <a:ext uri="{FF2B5EF4-FFF2-40B4-BE49-F238E27FC236}">
              <a16:creationId xmlns:a16="http://schemas.microsoft.com/office/drawing/2014/main" id="{886C3FE3-F557-2692-CD90-0946481E8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1fdc4dfea_0_75:notes">
            <a:extLst>
              <a:ext uri="{FF2B5EF4-FFF2-40B4-BE49-F238E27FC236}">
                <a16:creationId xmlns:a16="http://schemas.microsoft.com/office/drawing/2014/main" id="{911B5338-1F5A-CE10-55D6-1772EBF462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1fdc4dfea_0_75:notes">
            <a:extLst>
              <a:ext uri="{FF2B5EF4-FFF2-40B4-BE49-F238E27FC236}">
                <a16:creationId xmlns:a16="http://schemas.microsoft.com/office/drawing/2014/main" id="{DB0BCECF-C167-40C7-8E77-4224B8F8D4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687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>
          <a:extLst>
            <a:ext uri="{FF2B5EF4-FFF2-40B4-BE49-F238E27FC236}">
              <a16:creationId xmlns:a16="http://schemas.microsoft.com/office/drawing/2014/main" id="{08A6304C-AD85-C766-36BD-F2FFB0FDE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1fdc4dfea_0_75:notes">
            <a:extLst>
              <a:ext uri="{FF2B5EF4-FFF2-40B4-BE49-F238E27FC236}">
                <a16:creationId xmlns:a16="http://schemas.microsoft.com/office/drawing/2014/main" id="{56C2AD05-ACD7-04F0-65C8-B425685ABA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1fdc4dfea_0_75:notes">
            <a:extLst>
              <a:ext uri="{FF2B5EF4-FFF2-40B4-BE49-F238E27FC236}">
                <a16:creationId xmlns:a16="http://schemas.microsoft.com/office/drawing/2014/main" id="{36A23CB4-E181-E980-F81A-4BF3292FEA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2271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SECTION_TITLE_AND_DESCRIPTION_1_1_3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923550" y="21040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1"/>
          </p:nvPr>
        </p:nvSpPr>
        <p:spPr>
          <a:xfrm>
            <a:off x="923550" y="2475136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title" idx="2"/>
          </p:nvPr>
        </p:nvSpPr>
        <p:spPr>
          <a:xfrm>
            <a:off x="923550" y="3506341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3"/>
          </p:nvPr>
        </p:nvSpPr>
        <p:spPr>
          <a:xfrm>
            <a:off x="923550" y="3877413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title" idx="4"/>
          </p:nvPr>
        </p:nvSpPr>
        <p:spPr>
          <a:xfrm>
            <a:off x="6029625" y="21040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5"/>
          </p:nvPr>
        </p:nvSpPr>
        <p:spPr>
          <a:xfrm>
            <a:off x="6029625" y="2475137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title" idx="6"/>
          </p:nvPr>
        </p:nvSpPr>
        <p:spPr>
          <a:xfrm>
            <a:off x="6029625" y="350634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7"/>
          </p:nvPr>
        </p:nvSpPr>
        <p:spPr>
          <a:xfrm>
            <a:off x="6029625" y="3877414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5575" y="-5125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8435675" y="719350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5575" y="4783500"/>
            <a:ext cx="707700" cy="36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Regular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039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6" r:id="rId3"/>
    <p:sldLayoutId id="2147483658" r:id="rId4"/>
    <p:sldLayoutId id="2147483665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dashboard/rafiki/animate/?utm_source=slidesgo_template&amp;utm_medium=referral-link&amp;utm_campaign=sg_resources&amp;utm_content=stories#FF725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meeting/rafiki/animate/?utm_source=slidesgo_template&amp;utm_medium=referral-link&amp;utm_campaign=sg_resources&amp;utm_content=stories#FF725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0" y="3928244"/>
            <a:ext cx="2986088" cy="9295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464932" y="1273896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PEER HUB </a:t>
            </a:r>
            <a:r>
              <a:rPr lang="en-IN" dirty="0">
                <a:solidFill>
                  <a:schemeClr val="dk1"/>
                </a:solidFill>
              </a:rPr>
              <a:t>ImageNet Challenge 2018</a:t>
            </a:r>
            <a:endParaRPr lang="en-IN" dirty="0">
              <a:solidFill>
                <a:schemeClr val="lt1"/>
              </a:solidFill>
            </a:endParaRPr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354519" y="3292420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500" b="1" dirty="0">
                <a:solidFill>
                  <a:schemeClr val="bg1"/>
                </a:solidFill>
                <a:effectLst/>
                <a:latin typeface="Sarala" panose="00000500000000000000" pitchFamily="2" charset="0"/>
                <a:cs typeface="Sarala" panose="00000500000000000000" pitchFamily="2" charset="0"/>
              </a:rPr>
              <a:t>Detection Task</a:t>
            </a:r>
          </a:p>
          <a:p>
            <a:br>
              <a:rPr lang="en-IN" dirty="0"/>
            </a:br>
            <a:endParaRPr dirty="0"/>
          </a:p>
        </p:txBody>
      </p:sp>
      <p:pic>
        <p:nvPicPr>
          <p:cNvPr id="2" name="Google Shape;700;p50">
            <a:hlinkClick r:id="rId3"/>
            <a:extLst>
              <a:ext uri="{FF2B5EF4-FFF2-40B4-BE49-F238E27FC236}">
                <a16:creationId xmlns:a16="http://schemas.microsoft.com/office/drawing/2014/main" id="{D86A35DE-4858-69F2-EC2B-48321B28C93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9801" b="9793"/>
          <a:stretch/>
        </p:blipFill>
        <p:spPr>
          <a:xfrm>
            <a:off x="5157787" y="1146353"/>
            <a:ext cx="3521281" cy="285079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33;p29">
            <a:extLst>
              <a:ext uri="{FF2B5EF4-FFF2-40B4-BE49-F238E27FC236}">
                <a16:creationId xmlns:a16="http://schemas.microsoft.com/office/drawing/2014/main" id="{AB327B8D-90AE-3F85-3565-72F7409820C3}"/>
              </a:ext>
            </a:extLst>
          </p:cNvPr>
          <p:cNvSpPr txBox="1">
            <a:spLocks/>
          </p:cNvSpPr>
          <p:nvPr/>
        </p:nvSpPr>
        <p:spPr>
          <a:xfrm>
            <a:off x="464932" y="4192563"/>
            <a:ext cx="3052319" cy="118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3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Aft>
                <a:spcPts val="600"/>
              </a:spcAft>
              <a:buSzPts val="1100"/>
            </a:pPr>
            <a:r>
              <a:rPr lang="en-US" sz="1400" dirty="0"/>
              <a:t>Sai Prathap –  21ce01039</a:t>
            </a:r>
          </a:p>
          <a:p>
            <a:pPr marL="0" indent="0">
              <a:spcAft>
                <a:spcPts val="800"/>
              </a:spcAft>
              <a:buSzPts val="1100"/>
              <a:buFont typeface="Arial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 idx="8"/>
          </p:nvPr>
        </p:nvSpPr>
        <p:spPr>
          <a:xfrm>
            <a:off x="-2253382" y="562348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</a:t>
            </a:r>
            <a:r>
              <a:rPr lang="en" dirty="0">
                <a:solidFill>
                  <a:srgbClr val="FF725E"/>
                </a:solidFill>
              </a:rPr>
              <a:t> 1</a:t>
            </a:r>
            <a:endParaRPr dirty="0">
              <a:solidFill>
                <a:srgbClr val="FF725E"/>
              </a:solidFill>
            </a:endParaRPr>
          </a:p>
        </p:txBody>
      </p:sp>
      <p:sp>
        <p:nvSpPr>
          <p:cNvPr id="3" name="Google Shape;209;p28">
            <a:extLst>
              <a:ext uri="{FF2B5EF4-FFF2-40B4-BE49-F238E27FC236}">
                <a16:creationId xmlns:a16="http://schemas.microsoft.com/office/drawing/2014/main" id="{FAEA30C4-3FDF-465C-B8AD-E9DB04AFA440}"/>
              </a:ext>
            </a:extLst>
          </p:cNvPr>
          <p:cNvSpPr txBox="1">
            <a:spLocks/>
          </p:cNvSpPr>
          <p:nvPr/>
        </p:nvSpPr>
        <p:spPr>
          <a:xfrm>
            <a:off x="308263" y="926340"/>
            <a:ext cx="378694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800" dirty="0"/>
              <a:t>SPALLING CONDITION</a:t>
            </a:r>
          </a:p>
        </p:txBody>
      </p:sp>
      <p:sp>
        <p:nvSpPr>
          <p:cNvPr id="26" name="Google Shape;275;p31">
            <a:extLst>
              <a:ext uri="{FF2B5EF4-FFF2-40B4-BE49-F238E27FC236}">
                <a16:creationId xmlns:a16="http://schemas.microsoft.com/office/drawing/2014/main" id="{89FC13B0-5955-FA3F-D928-12C0E957DC6F}"/>
              </a:ext>
            </a:extLst>
          </p:cNvPr>
          <p:cNvSpPr txBox="1">
            <a:spLocks/>
          </p:cNvSpPr>
          <p:nvPr/>
        </p:nvSpPr>
        <p:spPr>
          <a:xfrm>
            <a:off x="490000" y="1977596"/>
            <a:ext cx="4140994" cy="2239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>
              <a:buFont typeface="Montserrat"/>
              <a:buChar char="●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Spalling</a:t>
            </a:r>
            <a:r>
              <a:rPr lang="en-US" dirty="0"/>
              <a:t>: Flakes of material break off from the surface</a:t>
            </a:r>
          </a:p>
          <a:p>
            <a:pPr algn="l">
              <a:spcBef>
                <a:spcPts val="1000"/>
              </a:spcBef>
              <a:buFont typeface="Montserrat"/>
              <a:buChar char="●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Structures Affected</a:t>
            </a:r>
            <a:r>
              <a:rPr lang="en-US" dirty="0"/>
              <a:t>: Concrete, Masonry</a:t>
            </a:r>
          </a:p>
          <a:p>
            <a:pPr algn="l">
              <a:spcBef>
                <a:spcPts val="1000"/>
              </a:spcBef>
              <a:buFont typeface="Montserrat"/>
              <a:buChar char="●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Consequences</a:t>
            </a:r>
            <a:r>
              <a:rPr lang="en-US" dirty="0"/>
              <a:t>: Chemical expansion, Mechanical forces(</a:t>
            </a:r>
            <a:r>
              <a:rPr lang="en-US" dirty="0" err="1"/>
              <a:t>eg</a:t>
            </a:r>
            <a:r>
              <a:rPr lang="en-US" dirty="0"/>
              <a:t>.,earthquakes)</a:t>
            </a:r>
          </a:p>
          <a:p>
            <a:pPr algn="l">
              <a:spcBef>
                <a:spcPts val="1000"/>
              </a:spcBef>
              <a:buFont typeface="Montserrat"/>
              <a:buChar char="●"/>
            </a:pPr>
            <a:r>
              <a:rPr lang="el-GR" dirty="0">
                <a:solidFill>
                  <a:schemeClr val="bg2">
                    <a:lumMod val="50000"/>
                  </a:schemeClr>
                </a:solidFill>
              </a:rPr>
              <a:t>Φ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- Net Dataset</a:t>
            </a:r>
            <a:r>
              <a:rPr lang="en-IN" dirty="0"/>
              <a:t>: Images  mainly from post-earthquake assessments</a:t>
            </a:r>
          </a:p>
          <a:p>
            <a:pPr algn="l">
              <a:spcBef>
                <a:spcPts val="1000"/>
              </a:spcBef>
              <a:buFont typeface="Montserrat"/>
              <a:buChar char="●"/>
            </a:pP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Task</a:t>
            </a:r>
            <a:r>
              <a:rPr lang="en-IN" dirty="0"/>
              <a:t>: Binary classification: SP/NSP</a:t>
            </a:r>
          </a:p>
          <a:p>
            <a:pPr algn="l">
              <a:spcBef>
                <a:spcPts val="1000"/>
              </a:spcBef>
              <a:buFont typeface="Montserrat"/>
              <a:buChar char="●"/>
            </a:pPr>
            <a:endParaRPr lang="en-US" dirty="0"/>
          </a:p>
          <a:p>
            <a:pPr indent="0" algn="l">
              <a:spcBef>
                <a:spcPts val="1000"/>
              </a:spcBef>
              <a:spcAft>
                <a:spcPts val="1000"/>
              </a:spcAft>
            </a:pPr>
            <a:endParaRPr lang="en-US" dirty="0"/>
          </a:p>
        </p:txBody>
      </p:sp>
      <p:sp>
        <p:nvSpPr>
          <p:cNvPr id="27" name="Google Shape;209;p28">
            <a:extLst>
              <a:ext uri="{FF2B5EF4-FFF2-40B4-BE49-F238E27FC236}">
                <a16:creationId xmlns:a16="http://schemas.microsoft.com/office/drawing/2014/main" id="{C51B06C0-351F-38A5-55F1-A0BB69FAEDB8}"/>
              </a:ext>
            </a:extLst>
          </p:cNvPr>
          <p:cNvSpPr txBox="1">
            <a:spLocks/>
          </p:cNvSpPr>
          <p:nvPr/>
        </p:nvSpPr>
        <p:spPr>
          <a:xfrm>
            <a:off x="463120" y="1529996"/>
            <a:ext cx="378694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500" dirty="0">
                <a:solidFill>
                  <a:schemeClr val="tx1"/>
                </a:solidFill>
              </a:rPr>
              <a:t>BRIEF PROBLEM STATEMENT :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9E9BCB0-86FA-22E4-E143-0C8C587F58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314"/>
          <a:stretch/>
        </p:blipFill>
        <p:spPr>
          <a:xfrm>
            <a:off x="4751089" y="926340"/>
            <a:ext cx="1967851" cy="200858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FF8B52C-E4FF-FA82-9877-2A028D0B7D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531"/>
          <a:stretch/>
        </p:blipFill>
        <p:spPr>
          <a:xfrm>
            <a:off x="6839035" y="2046122"/>
            <a:ext cx="2106887" cy="2171038"/>
          </a:xfrm>
          <a:prstGeom prst="rect">
            <a:avLst/>
          </a:prstGeom>
        </p:spPr>
      </p:pic>
      <p:sp>
        <p:nvSpPr>
          <p:cNvPr id="2" name="Google Shape;209;p28">
            <a:extLst>
              <a:ext uri="{FF2B5EF4-FFF2-40B4-BE49-F238E27FC236}">
                <a16:creationId xmlns:a16="http://schemas.microsoft.com/office/drawing/2014/main" id="{F2CA6938-1377-7D4F-7AF4-D103B31A2759}"/>
              </a:ext>
            </a:extLst>
          </p:cNvPr>
          <p:cNvSpPr txBox="1">
            <a:spLocks/>
          </p:cNvSpPr>
          <p:nvPr/>
        </p:nvSpPr>
        <p:spPr>
          <a:xfrm>
            <a:off x="4925977" y="2934929"/>
            <a:ext cx="1541281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500" b="0" dirty="0"/>
              <a:t>Spalling</a:t>
            </a:r>
          </a:p>
        </p:txBody>
      </p:sp>
      <p:sp>
        <p:nvSpPr>
          <p:cNvPr id="4" name="Google Shape;209;p28">
            <a:extLst>
              <a:ext uri="{FF2B5EF4-FFF2-40B4-BE49-F238E27FC236}">
                <a16:creationId xmlns:a16="http://schemas.microsoft.com/office/drawing/2014/main" id="{AF3B5A09-C744-C259-1FA2-DFF66D2026E1}"/>
              </a:ext>
            </a:extLst>
          </p:cNvPr>
          <p:cNvSpPr txBox="1">
            <a:spLocks/>
          </p:cNvSpPr>
          <p:nvPr/>
        </p:nvSpPr>
        <p:spPr>
          <a:xfrm>
            <a:off x="6839036" y="3832498"/>
            <a:ext cx="2106886" cy="769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500" b="0" dirty="0"/>
              <a:t>Non spalling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>
          <a:extLst>
            <a:ext uri="{FF2B5EF4-FFF2-40B4-BE49-F238E27FC236}">
              <a16:creationId xmlns:a16="http://schemas.microsoft.com/office/drawing/2014/main" id="{E179A963-9618-889C-5E62-7ADF55307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122A8B4-FD7A-A2A4-6249-2D095304E6D0}"/>
              </a:ext>
            </a:extLst>
          </p:cNvPr>
          <p:cNvSpPr/>
          <p:nvPr/>
        </p:nvSpPr>
        <p:spPr>
          <a:xfrm>
            <a:off x="6386052" y="3354"/>
            <a:ext cx="2757948" cy="10618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9" name="Google Shape;529;p43">
            <a:extLst>
              <a:ext uri="{FF2B5EF4-FFF2-40B4-BE49-F238E27FC236}">
                <a16:creationId xmlns:a16="http://schemas.microsoft.com/office/drawing/2014/main" id="{1B8E7C87-AD64-FAF9-897F-50C0CC1B9D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2463" y="362342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RESNET </a:t>
            </a:r>
            <a:r>
              <a:rPr lang="en" sz="2500" dirty="0">
                <a:solidFill>
                  <a:srgbClr val="FF725E"/>
                </a:solidFill>
              </a:rPr>
              <a:t>50</a:t>
            </a:r>
            <a:br>
              <a:rPr lang="en" sz="2500" dirty="0"/>
            </a:br>
            <a:r>
              <a:rPr lang="en" sz="1800" dirty="0">
                <a:solidFill>
                  <a:srgbClr val="FF725E"/>
                </a:solidFill>
              </a:rPr>
              <a:t>MODEL</a:t>
            </a:r>
            <a:endParaRPr sz="1800" dirty="0">
              <a:solidFill>
                <a:srgbClr val="FF725E"/>
              </a:solidFill>
            </a:endParaRPr>
          </a:p>
        </p:txBody>
      </p:sp>
      <p:sp>
        <p:nvSpPr>
          <p:cNvPr id="539" name="Google Shape;539;p43">
            <a:extLst>
              <a:ext uri="{FF2B5EF4-FFF2-40B4-BE49-F238E27FC236}">
                <a16:creationId xmlns:a16="http://schemas.microsoft.com/office/drawing/2014/main" id="{532F0385-0841-CCA3-8EC2-888FC37EA81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9957" y="1184239"/>
            <a:ext cx="5333643" cy="3250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IN" sz="1100" b="1" dirty="0"/>
              <a:t>Core Structure</a:t>
            </a:r>
            <a:r>
              <a:rPr lang="en-IN" sz="1100" dirty="0"/>
              <a:t>:</a:t>
            </a:r>
            <a:r>
              <a:rPr lang="en-US" sz="1100" dirty="0"/>
              <a:t>50 Layers: Composed of convolutional layers with batch normalization and </a:t>
            </a:r>
            <a:r>
              <a:rPr lang="en-US" sz="1100" dirty="0" err="1"/>
              <a:t>ReLU</a:t>
            </a:r>
            <a:r>
              <a:rPr lang="en-US" sz="1100" dirty="0"/>
              <a:t> activations.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US" sz="1100" b="1" dirty="0"/>
              <a:t>Residual </a:t>
            </a:r>
            <a:r>
              <a:rPr lang="en-US" sz="1100" b="1" dirty="0" err="1"/>
              <a:t>Blocks</a:t>
            </a:r>
            <a:r>
              <a:rPr lang="en-US" sz="1100" dirty="0" err="1"/>
              <a:t>:Identity</a:t>
            </a:r>
            <a:r>
              <a:rPr lang="en-US" sz="1100" dirty="0"/>
              <a:t> Block: No change in input/output dimensions</a:t>
            </a:r>
            <a:r>
              <a:rPr lang="en-US" sz="1100" b="1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US" sz="1100" b="1" dirty="0"/>
              <a:t>Convolutional Block</a:t>
            </a:r>
            <a:r>
              <a:rPr lang="en-US" sz="1100" dirty="0"/>
              <a:t>: Changes dimensions with strides &gt;1.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US" sz="1100" b="1" dirty="0"/>
              <a:t>Skip Connections</a:t>
            </a:r>
            <a:r>
              <a:rPr lang="en-US" sz="1100" dirty="0"/>
              <a:t>: Links input of a block directly to its output to "skip" layers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US" sz="1100" dirty="0"/>
              <a:t>.</a:t>
            </a:r>
            <a:r>
              <a:rPr lang="en-US" sz="1100" b="1" dirty="0"/>
              <a:t>Final Layers</a:t>
            </a:r>
            <a:r>
              <a:rPr lang="en-US" sz="1100" dirty="0"/>
              <a:t>: Global Average Pooling → Fully connected layer with </a:t>
            </a:r>
            <a:r>
              <a:rPr lang="en-US" sz="1100" dirty="0" err="1"/>
              <a:t>softmax</a:t>
            </a:r>
            <a:r>
              <a:rPr lang="en-US" sz="1100" dirty="0"/>
              <a:t> for classification.</a:t>
            </a:r>
            <a:endParaRPr sz="1100" dirty="0"/>
          </a:p>
        </p:txBody>
      </p:sp>
      <p:pic>
        <p:nvPicPr>
          <p:cNvPr id="7" name="Picture 2" descr="The Annotated ResNet-50. Explaining how ...">
            <a:extLst>
              <a:ext uri="{FF2B5EF4-FFF2-40B4-BE49-F238E27FC236}">
                <a16:creationId xmlns:a16="http://schemas.microsoft.com/office/drawing/2014/main" id="{D8EE755C-F086-7E41-8EA2-BC9C028AE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5" y="3403489"/>
            <a:ext cx="4850606" cy="128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4CF6EF-68E6-5DB5-AC3A-B20F2C7DF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2177" y="1187361"/>
            <a:ext cx="3167477" cy="162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5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>
          <a:extLst>
            <a:ext uri="{FF2B5EF4-FFF2-40B4-BE49-F238E27FC236}">
              <a16:creationId xmlns:a16="http://schemas.microsoft.com/office/drawing/2014/main" id="{92C86C47-EF2A-7BF5-5FEE-43E1AE107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DA3A46-4CB7-2C62-7766-230D6C945745}"/>
              </a:ext>
            </a:extLst>
          </p:cNvPr>
          <p:cNvSpPr/>
          <p:nvPr/>
        </p:nvSpPr>
        <p:spPr>
          <a:xfrm>
            <a:off x="6386052" y="3354"/>
            <a:ext cx="2757948" cy="10618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9" name="Google Shape;529;p43">
            <a:extLst>
              <a:ext uri="{FF2B5EF4-FFF2-40B4-BE49-F238E27FC236}">
                <a16:creationId xmlns:a16="http://schemas.microsoft.com/office/drawing/2014/main" id="{7ECC4059-467E-5134-F7CB-B269B579D8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5023" y="362342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RESNET </a:t>
            </a:r>
            <a:r>
              <a:rPr lang="en" sz="2500" dirty="0">
                <a:solidFill>
                  <a:srgbClr val="FF725E"/>
                </a:solidFill>
              </a:rPr>
              <a:t>50</a:t>
            </a:r>
            <a:br>
              <a:rPr lang="en" sz="2500" dirty="0"/>
            </a:br>
            <a:r>
              <a:rPr lang="en" sz="1800" dirty="0">
                <a:solidFill>
                  <a:srgbClr val="FF725E"/>
                </a:solidFill>
              </a:rPr>
              <a:t>MODEL</a:t>
            </a:r>
            <a:endParaRPr sz="1800" dirty="0">
              <a:solidFill>
                <a:srgbClr val="FF725E"/>
              </a:solidFill>
            </a:endParaRPr>
          </a:p>
        </p:txBody>
      </p:sp>
      <p:sp>
        <p:nvSpPr>
          <p:cNvPr id="539" name="Google Shape;539;p43">
            <a:extLst>
              <a:ext uri="{FF2B5EF4-FFF2-40B4-BE49-F238E27FC236}">
                <a16:creationId xmlns:a16="http://schemas.microsoft.com/office/drawing/2014/main" id="{4393204C-6D7B-66CB-2040-04E6EAEDB2A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9957" y="1184239"/>
            <a:ext cx="5776095" cy="3250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IN" sz="1100" b="1" dirty="0"/>
              <a:t>Purpose</a:t>
            </a:r>
            <a:r>
              <a:rPr lang="en-IN" sz="1100" dirty="0"/>
              <a:t>: </a:t>
            </a:r>
            <a:r>
              <a:rPr lang="en-US" sz="1100" dirty="0"/>
              <a:t>Deep neural network for high-accuracy image recognition.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IN" sz="1100" b="1" dirty="0"/>
              <a:t>Key Component</a:t>
            </a:r>
            <a:r>
              <a:rPr lang="en-IN" sz="1100" dirty="0"/>
              <a:t>: </a:t>
            </a:r>
            <a:r>
              <a:rPr lang="en-US" sz="1100" dirty="0"/>
              <a:t>Residual </a:t>
            </a:r>
            <a:r>
              <a:rPr lang="en-US" sz="1100" dirty="0" err="1"/>
              <a:t>Learning,Uses</a:t>
            </a:r>
            <a:r>
              <a:rPr lang="en-US" sz="1100" dirty="0"/>
              <a:t> skip connections (shortcut connections) to prevent vanishing gradient issues.</a:t>
            </a:r>
            <a:endParaRPr lang="en-IN" sz="1100" dirty="0"/>
          </a:p>
          <a:p>
            <a:pPr marL="285750" lvl="0" indent="-285750" algn="l" rtl="0">
              <a:spcBef>
                <a:spcPts val="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IN" sz="1100" dirty="0"/>
              <a:t>Reduces computation and model size, maintaining accuracy.</a:t>
            </a:r>
          </a:p>
        </p:txBody>
      </p:sp>
      <p:sp>
        <p:nvSpPr>
          <p:cNvPr id="5" name="Google Shape;539;p43">
            <a:extLst>
              <a:ext uri="{FF2B5EF4-FFF2-40B4-BE49-F238E27FC236}">
                <a16:creationId xmlns:a16="http://schemas.microsoft.com/office/drawing/2014/main" id="{AD65F587-E636-8D95-40FE-E025814DB5B5}"/>
              </a:ext>
            </a:extLst>
          </p:cNvPr>
          <p:cNvSpPr txBox="1">
            <a:spLocks/>
          </p:cNvSpPr>
          <p:nvPr/>
        </p:nvSpPr>
        <p:spPr>
          <a:xfrm>
            <a:off x="755023" y="2511160"/>
            <a:ext cx="5341016" cy="1024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100" b="1" dirty="0"/>
              <a:t>Uses:</a:t>
            </a:r>
          </a:p>
          <a:p>
            <a:r>
              <a:rPr lang="en-US" sz="1100" b="1" dirty="0"/>
              <a:t>Image Classification: </a:t>
            </a:r>
            <a:r>
              <a:rPr lang="en-US" sz="1100" dirty="0"/>
              <a:t>High accuracy (e.g., ImageNet).</a:t>
            </a:r>
          </a:p>
          <a:p>
            <a:r>
              <a:rPr lang="en-US" sz="1100" b="1" dirty="0"/>
              <a:t>Object Detection: </a:t>
            </a:r>
            <a:r>
              <a:rPr lang="en-US" sz="1100" dirty="0"/>
              <a:t>Backbone for detection models.</a:t>
            </a:r>
          </a:p>
          <a:p>
            <a:r>
              <a:rPr lang="en-US" sz="1100" b="1" dirty="0"/>
              <a:t>Image Segmentation</a:t>
            </a:r>
            <a:r>
              <a:rPr lang="en-US" sz="1100" dirty="0"/>
              <a:t>: Detailed boundary detection.</a:t>
            </a:r>
          </a:p>
          <a:p>
            <a:r>
              <a:rPr lang="en-US" sz="1100" b="1" dirty="0"/>
              <a:t>Medical Imaging: </a:t>
            </a:r>
            <a:r>
              <a:rPr lang="en-US" sz="1100" dirty="0"/>
              <a:t>Precise disease detection.</a:t>
            </a:r>
            <a:endParaRPr lang="en-IN" sz="1100" dirty="0"/>
          </a:p>
        </p:txBody>
      </p:sp>
      <p:pic>
        <p:nvPicPr>
          <p:cNvPr id="3078" name="Picture 6" descr="What is image classification? Basics ...">
            <a:extLst>
              <a:ext uri="{FF2B5EF4-FFF2-40B4-BE49-F238E27FC236}">
                <a16:creationId xmlns:a16="http://schemas.microsoft.com/office/drawing/2014/main" id="{425EE090-38A0-D3B2-8CD2-5DAECAD55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3130" y="1848035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66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>
          <a:extLst>
            <a:ext uri="{FF2B5EF4-FFF2-40B4-BE49-F238E27FC236}">
              <a16:creationId xmlns:a16="http://schemas.microsoft.com/office/drawing/2014/main" id="{B0413521-1547-1BED-2FC2-776AD9ECE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>
            <a:extLst>
              <a:ext uri="{FF2B5EF4-FFF2-40B4-BE49-F238E27FC236}">
                <a16:creationId xmlns:a16="http://schemas.microsoft.com/office/drawing/2014/main" id="{54F1CB1C-1406-54ED-F42D-D73C5FD116A1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-2253382" y="562348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</a:t>
            </a:r>
            <a:r>
              <a:rPr lang="en" dirty="0">
                <a:solidFill>
                  <a:srgbClr val="FF725E"/>
                </a:solidFill>
              </a:rPr>
              <a:t> 1</a:t>
            </a:r>
            <a:endParaRPr dirty="0">
              <a:solidFill>
                <a:srgbClr val="FF725E"/>
              </a:solidFill>
            </a:endParaRPr>
          </a:p>
        </p:txBody>
      </p:sp>
      <p:sp>
        <p:nvSpPr>
          <p:cNvPr id="3" name="Google Shape;209;p28">
            <a:extLst>
              <a:ext uri="{FF2B5EF4-FFF2-40B4-BE49-F238E27FC236}">
                <a16:creationId xmlns:a16="http://schemas.microsoft.com/office/drawing/2014/main" id="{40D529DC-15E5-7BDE-039A-54803F2AEE86}"/>
              </a:ext>
            </a:extLst>
          </p:cNvPr>
          <p:cNvSpPr txBox="1">
            <a:spLocks/>
          </p:cNvSpPr>
          <p:nvPr/>
        </p:nvSpPr>
        <p:spPr>
          <a:xfrm>
            <a:off x="308263" y="926340"/>
            <a:ext cx="378694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800" dirty="0"/>
              <a:t>SPALLING CONDITION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D964F7-CC9E-629E-2D52-CC1F47C19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460" y="3256674"/>
            <a:ext cx="3200847" cy="16480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58F3B5-46AB-92A5-F950-B67D3B75E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819" y="1373940"/>
            <a:ext cx="6762827" cy="17403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E09C12-8F77-0AF4-C2B5-9B869065A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566" y="3357761"/>
            <a:ext cx="3296110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16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>
          <a:extLst>
            <a:ext uri="{FF2B5EF4-FFF2-40B4-BE49-F238E27FC236}">
              <a16:creationId xmlns:a16="http://schemas.microsoft.com/office/drawing/2014/main" id="{F74CD6EF-F594-1747-9541-8A9AF632F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>
            <a:extLst>
              <a:ext uri="{FF2B5EF4-FFF2-40B4-BE49-F238E27FC236}">
                <a16:creationId xmlns:a16="http://schemas.microsoft.com/office/drawing/2014/main" id="{248E2FFE-B504-E403-6255-CCD84A4E5159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-2253382" y="562348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</a:t>
            </a:r>
            <a:r>
              <a:rPr lang="en" dirty="0">
                <a:solidFill>
                  <a:srgbClr val="FF725E"/>
                </a:solidFill>
              </a:rPr>
              <a:t> 1</a:t>
            </a:r>
            <a:endParaRPr dirty="0">
              <a:solidFill>
                <a:srgbClr val="FF725E"/>
              </a:solidFill>
            </a:endParaRPr>
          </a:p>
        </p:txBody>
      </p:sp>
      <p:sp>
        <p:nvSpPr>
          <p:cNvPr id="3" name="Google Shape;209;p28">
            <a:extLst>
              <a:ext uri="{FF2B5EF4-FFF2-40B4-BE49-F238E27FC236}">
                <a16:creationId xmlns:a16="http://schemas.microsoft.com/office/drawing/2014/main" id="{0565F62B-049D-A9D5-0354-706B14FDDE43}"/>
              </a:ext>
            </a:extLst>
          </p:cNvPr>
          <p:cNvSpPr txBox="1">
            <a:spLocks/>
          </p:cNvSpPr>
          <p:nvPr/>
        </p:nvSpPr>
        <p:spPr>
          <a:xfrm>
            <a:off x="308263" y="926340"/>
            <a:ext cx="378694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IN" sz="1800" dirty="0"/>
              <a:t>SPALLING CONDITION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E2BFF1-B96B-C2DF-0ECD-4D5507B52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70" y="1614728"/>
            <a:ext cx="7209164" cy="278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05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>
          <a:extLst>
            <a:ext uri="{FF2B5EF4-FFF2-40B4-BE49-F238E27FC236}">
              <a16:creationId xmlns:a16="http://schemas.microsoft.com/office/drawing/2014/main" id="{4FE3133C-3B05-3720-3CFF-789C86643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>
            <a:extLst>
              <a:ext uri="{FF2B5EF4-FFF2-40B4-BE49-F238E27FC236}">
                <a16:creationId xmlns:a16="http://schemas.microsoft.com/office/drawing/2014/main" id="{66515A88-F4A7-63B4-8F24-E300712F40DA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-2002659" y="562347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</a:t>
            </a:r>
            <a:r>
              <a:rPr lang="en" dirty="0">
                <a:solidFill>
                  <a:srgbClr val="FF725E"/>
                </a:solidFill>
              </a:rPr>
              <a:t> 1 </a:t>
            </a:r>
            <a:r>
              <a:rPr lang="en" sz="1600" b="0" dirty="0">
                <a:solidFill>
                  <a:schemeClr val="tx1"/>
                </a:solidFill>
              </a:rPr>
              <a:t>Results</a:t>
            </a:r>
            <a:endParaRPr sz="1600" b="0" dirty="0">
              <a:solidFill>
                <a:schemeClr val="tx1"/>
              </a:solidFill>
            </a:endParaRPr>
          </a:p>
        </p:txBody>
      </p:sp>
      <p:sp>
        <p:nvSpPr>
          <p:cNvPr id="3" name="Google Shape;209;p28">
            <a:extLst>
              <a:ext uri="{FF2B5EF4-FFF2-40B4-BE49-F238E27FC236}">
                <a16:creationId xmlns:a16="http://schemas.microsoft.com/office/drawing/2014/main" id="{87501A0F-440C-72AA-3AA5-91456B090700}"/>
              </a:ext>
            </a:extLst>
          </p:cNvPr>
          <p:cNvSpPr txBox="1">
            <a:spLocks/>
          </p:cNvSpPr>
          <p:nvPr/>
        </p:nvSpPr>
        <p:spPr>
          <a:xfrm>
            <a:off x="762929" y="865056"/>
            <a:ext cx="4212763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None/>
              <a:defRPr sz="2000" b="1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arala"/>
              <a:buNone/>
              <a:defRPr sz="1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pPr algn="ctr"/>
            <a:r>
              <a:rPr lang="en-US" sz="1800" dirty="0">
                <a:latin typeface="Sarala" panose="020B0604020202020204" charset="0"/>
                <a:cs typeface="Sarala" panose="020B0604020202020204" charset="0"/>
              </a:rPr>
              <a:t>Transfer Learning Model (</a:t>
            </a:r>
            <a:r>
              <a:rPr lang="en-US" sz="1800" b="0" dirty="0">
                <a:solidFill>
                  <a:schemeClr val="tx1"/>
                </a:solidFill>
                <a:latin typeface="Sarala" panose="020B0604020202020204" charset="0"/>
                <a:cs typeface="Sarala" panose="020B0604020202020204" charset="0"/>
              </a:rPr>
              <a:t>ResNet50</a:t>
            </a:r>
            <a:r>
              <a:rPr lang="en-US" sz="1800" dirty="0">
                <a:latin typeface="Sarala" panose="020B0604020202020204" charset="0"/>
                <a:cs typeface="Sarala" panose="020B0604020202020204" charset="0"/>
              </a:rPr>
              <a:t>)</a:t>
            </a:r>
            <a:endParaRPr lang="en-IN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49A384-AA28-CD98-2AF4-04E6F7DCD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93" y="1615365"/>
            <a:ext cx="3689284" cy="2965787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C5D319B-CDF3-A0E8-9679-412D2CF62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805006"/>
              </p:ext>
            </p:extLst>
          </p:nvPr>
        </p:nvGraphicFramePr>
        <p:xfrm>
          <a:off x="4525308" y="2571750"/>
          <a:ext cx="4212764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53191">
                  <a:extLst>
                    <a:ext uri="{9D8B030D-6E8A-4147-A177-3AD203B41FA5}">
                      <a16:colId xmlns:a16="http://schemas.microsoft.com/office/drawing/2014/main" val="25619009"/>
                    </a:ext>
                  </a:extLst>
                </a:gridCol>
                <a:gridCol w="1053191">
                  <a:extLst>
                    <a:ext uri="{9D8B030D-6E8A-4147-A177-3AD203B41FA5}">
                      <a16:colId xmlns:a16="http://schemas.microsoft.com/office/drawing/2014/main" val="65345747"/>
                    </a:ext>
                  </a:extLst>
                </a:gridCol>
                <a:gridCol w="1053191">
                  <a:extLst>
                    <a:ext uri="{9D8B030D-6E8A-4147-A177-3AD203B41FA5}">
                      <a16:colId xmlns:a16="http://schemas.microsoft.com/office/drawing/2014/main" val="3254616463"/>
                    </a:ext>
                  </a:extLst>
                </a:gridCol>
                <a:gridCol w="1053191">
                  <a:extLst>
                    <a:ext uri="{9D8B030D-6E8A-4147-A177-3AD203B41FA5}">
                      <a16:colId xmlns:a16="http://schemas.microsoft.com/office/drawing/2014/main" val="954727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Precision</a:t>
                      </a:r>
                      <a:r>
                        <a:rPr lang="en-IN" sz="14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Recall</a:t>
                      </a:r>
                      <a:r>
                        <a:rPr lang="en-IN" sz="14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1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F1-score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414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Spalling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066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5769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B63F9-6120-5115-E1E3-F270150D0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D3F63E-C8CC-F33D-851E-7DEF3FC9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869" y="71432"/>
            <a:ext cx="7232261" cy="50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40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602176" y="187485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THANK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YOU!!!!!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6" name="Google Shape;706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1413" b="11413"/>
          <a:stretch/>
        </p:blipFill>
        <p:spPr>
          <a:xfrm>
            <a:off x="4306855" y="1502406"/>
            <a:ext cx="4234969" cy="326832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9C95B6-E4E8-4684-4C3D-0F8945A854AB}"/>
              </a:ext>
            </a:extLst>
          </p:cNvPr>
          <p:cNvSpPr/>
          <p:nvPr/>
        </p:nvSpPr>
        <p:spPr>
          <a:xfrm>
            <a:off x="602176" y="3550444"/>
            <a:ext cx="2876830" cy="9429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252</Words>
  <Application>Microsoft Office PowerPoint</Application>
  <PresentationFormat>On-screen Show (16:9)</PresentationFormat>
  <Paragraphs>44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Work Sans Regular</vt:lpstr>
      <vt:lpstr>Sarala</vt:lpstr>
      <vt:lpstr>Montserrat</vt:lpstr>
      <vt:lpstr>Courier New</vt:lpstr>
      <vt:lpstr>Final Project Proposal by Slidesgo</vt:lpstr>
      <vt:lpstr>PEER HUB ImageNet Challenge 2018</vt:lpstr>
      <vt:lpstr>TASK 1</vt:lpstr>
      <vt:lpstr>RESNET 50 MODEL</vt:lpstr>
      <vt:lpstr>RESNET 50 MODEL</vt:lpstr>
      <vt:lpstr>TASK 1</vt:lpstr>
      <vt:lpstr>TASK 1</vt:lpstr>
      <vt:lpstr>TASK 1 Results</vt:lpstr>
      <vt:lpstr>PowerPoint Presentation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sai prathap</cp:lastModifiedBy>
  <cp:revision>32</cp:revision>
  <dcterms:modified xsi:type="dcterms:W3CDTF">2024-11-06T06:55:49Z</dcterms:modified>
</cp:coreProperties>
</file>